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5" r:id="rId4"/>
    <p:sldId id="259" r:id="rId5"/>
    <p:sldId id="263" r:id="rId6"/>
    <p:sldId id="262" r:id="rId7"/>
    <p:sldId id="265" r:id="rId8"/>
    <p:sldId id="267" r:id="rId9"/>
    <p:sldId id="268" r:id="rId10"/>
    <p:sldId id="271" r:id="rId11"/>
    <p:sldId id="269" r:id="rId12"/>
    <p:sldId id="272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60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263F1-1F34-4BAD-8260-C7703067C4E1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644BD-F1A7-475E-B012-A24D82429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2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644BD-F1A7-475E-B012-A24D824290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8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B5E30-82EF-44D4-8D83-547E57D30121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6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3A1C-3F4C-47B8-B1FD-5F2ADA77A34A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9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E29B-038B-4431-BC50-528A12FD6F30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5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BDB9-B8DD-4F7A-A692-D21CAA8B9309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4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5CDCC-431E-4DF9-85D4-7AB616EA6A0F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6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A4927-7793-43C7-BDD4-AA595CDAB225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3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AAE-0812-4C0B-938B-0C096EED525F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9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A59A-AD43-4551-9799-D8DD75F6BA77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6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882D-C573-49E4-8CD3-6D7DEF6DDEAD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4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CEC7D-3FFD-455E-9B49-55D1F56091A0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7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6A45E-1F2C-410B-80DE-1713BA01F784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9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C8525-7553-4C33-88E3-27F54BECA27D}" type="datetime1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4AF2-671B-4AFF-B8E8-3B6DCDDF09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4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rial Rounded MT Bold" panose="020F0704030504030204" pitchFamily="34" charset="0"/>
                <a:cs typeface="Arial" pitchFamily="34" charset="0"/>
              </a:rPr>
              <a:t>Tag Subscription</a:t>
            </a:r>
            <a:endParaRPr lang="en-US" sz="4800" dirty="0"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810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09800" y="373380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/>
              <a:t>January </a:t>
            </a:r>
            <a:r>
              <a:rPr lang="en-US" sz="2800" b="1" smtClean="0"/>
              <a:t>2017</a:t>
            </a:r>
            <a:endParaRPr lang="en-US" sz="2800" b="1" dirty="0"/>
          </a:p>
        </p:txBody>
      </p:sp>
      <p:pic>
        <p:nvPicPr>
          <p:cNvPr id="3075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81" y="449263"/>
            <a:ext cx="6461919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1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</a:rPr>
              <a:t>Medium Retail Tags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11755"/>
            <a:ext cx="7315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914401"/>
            <a:ext cx="6858000" cy="251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</a:rPr>
              <a:t>Small Reg. Retail Tags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7620000" cy="287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7" t="6524" r="1967" b="28579"/>
          <a:stretch/>
        </p:blipFill>
        <p:spPr bwMode="auto">
          <a:xfrm>
            <a:off x="1143000" y="838200"/>
            <a:ext cx="6635750" cy="245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1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</a:rPr>
              <a:t>Example of Aisle/Section/Shelf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457200"/>
          </a:xfrm>
        </p:spPr>
        <p:txBody>
          <a:bodyPr>
            <a:normAutofit/>
          </a:bodyPr>
          <a:lstStyle/>
          <a:p>
            <a:pPr indent="-165100"/>
            <a:r>
              <a:rPr lang="en-US" sz="1800" dirty="0" smtClean="0">
                <a:latin typeface="Arial Rounded MT Bold" panose="020F0704030504030204" pitchFamily="34" charset="0"/>
              </a:rPr>
              <a:t>        This item is located on Aisle 005 - Section 311 – Shelf 010               </a:t>
            </a:r>
            <a:endParaRPr lang="en-US" sz="1800" dirty="0">
              <a:latin typeface="Arial Rounded MT Bold" panose="020F070403050403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8" y="2133600"/>
            <a:ext cx="3573463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95600" y="3162300"/>
            <a:ext cx="914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52601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 Rounded MT Bold" panose="020F0704030504030204" pitchFamily="34" charset="0"/>
              </a:rPr>
              <a:t>    This item is located on Aisle 003 - Section 108 – Shelf 001               </a:t>
            </a:r>
            <a:endParaRPr lang="en-US" sz="1800" dirty="0">
              <a:latin typeface="Arial Rounded MT Bold" panose="020F0704030504030204" pitchFamily="34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429" y="4571999"/>
            <a:ext cx="2213771" cy="160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03314" y="5943600"/>
            <a:ext cx="60761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5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9200" y="242822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           Questions or Comments?</a:t>
            </a:r>
            <a:endParaRPr lang="en-US" sz="28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2" y="449263"/>
            <a:ext cx="6446838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4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Overview of New Tag Subscription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Enhancements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High-Level Numbering Guidelines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Store Mapping    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Aisle/Section Labels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Completed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Subscription – 4ft section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New ISP Tag Subscription screens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New Handheld Tag Subscription screens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Request Labels examples with view section printout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Tag Aisle/Section/Shelf examples</a:t>
            </a:r>
          </a:p>
          <a:p>
            <a:pPr lvl="1"/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>
              <a:buAutoNum type="arabicPeriod" startAt="2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Demo of the New Tag Subscription Screens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Walk-through 7 HH screens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Walk-through 3 ISP screens </a:t>
            </a:r>
          </a:p>
          <a:p>
            <a:pPr marL="457200" lvl="1" indent="58738"/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>
              <a:buNone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3.     Review questions or comments from the group     </a:t>
            </a:r>
          </a:p>
          <a:p>
            <a:pPr lvl="1"/>
            <a:endParaRPr lang="en-US" sz="2200" dirty="0" smtClean="0">
              <a:latin typeface="Arial Rounded MT Bold" panose="020F0704030504030204" pitchFamily="34" charset="0"/>
              <a:cs typeface="Arial" pitchFamily="34" charset="0"/>
            </a:endParaRPr>
          </a:p>
          <a:p>
            <a:pPr lvl="1"/>
            <a:endParaRPr lang="en-US" sz="2200" dirty="0" smtClean="0">
              <a:latin typeface="Arial Rounded MT Bold" panose="020F0704030504030204" pitchFamily="34" charset="0"/>
              <a:cs typeface="Arial" pitchFamily="34" charset="0"/>
            </a:endParaRP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  <a:cs typeface="Arial" panose="020B0604020202020204" pitchFamily="34" charset="0"/>
              </a:rPr>
              <a:t>                            Agenda </a:t>
            </a:r>
            <a:endParaRPr lang="en-US" sz="28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3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93079"/>
            <a:ext cx="11582400" cy="119221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002060"/>
                </a:solidFill>
              </a:rPr>
              <a:t>Functional Bridge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Aft>
                <a:spcPts val="1800"/>
              </a:spcAft>
            </a:pPr>
            <a:endParaRPr lang="en-US" sz="2400" b="0" dirty="0" smtClean="0"/>
          </a:p>
          <a:p>
            <a:pPr marL="285750" indent="-285750">
              <a:spcAft>
                <a:spcPts val="1800"/>
              </a:spcAft>
            </a:pPr>
            <a:endParaRPr lang="en-US" sz="2400" b="0" dirty="0" smtClean="0"/>
          </a:p>
          <a:p>
            <a:pPr marL="285750" indent="-285750">
              <a:spcAft>
                <a:spcPts val="1800"/>
              </a:spcAft>
            </a:pPr>
            <a:endParaRPr lang="en-US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80B5F-95F6-4406-BE1F-096D17F2B03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393436"/>
              </p:ext>
            </p:extLst>
          </p:nvPr>
        </p:nvGraphicFramePr>
        <p:xfrm>
          <a:off x="609600" y="1458807"/>
          <a:ext cx="8153400" cy="4699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3352800"/>
                <a:gridCol w="2971800"/>
              </a:tblGrid>
              <a:tr h="80699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Function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Q1/2016 Conversions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Post-conversion</a:t>
                      </a:r>
                      <a:endParaRPr lang="en-US" sz="2000" dirty="0"/>
                    </a:p>
                  </a:txBody>
                  <a:tcPr/>
                </a:tc>
              </a:tr>
              <a:tr h="806992">
                <a:tc>
                  <a:txBody>
                    <a:bodyPr/>
                    <a:lstStyle/>
                    <a:p>
                      <a:r>
                        <a:rPr lang="en-US" dirty="0" smtClean="0"/>
                        <a:t>Subscription</a:t>
                      </a:r>
                      <a:r>
                        <a:rPr lang="en-US" baseline="0" dirty="0" smtClean="0"/>
                        <a:t> Maintenance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Prototypes 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008000"/>
                          </a:solidFill>
                        </a:rPr>
                        <a:t>complete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Handheld capability</a:t>
                      </a:r>
                      <a:r>
                        <a:rPr lang="en-US" baseline="0" dirty="0" smtClean="0"/>
                        <a:t> improvements</a:t>
                      </a:r>
                      <a:endParaRPr lang="en-US" dirty="0"/>
                    </a:p>
                  </a:txBody>
                  <a:tcPr/>
                </a:tc>
              </a:tr>
              <a:tr h="806992">
                <a:tc>
                  <a:txBody>
                    <a:bodyPr/>
                    <a:lstStyle/>
                    <a:p>
                      <a:r>
                        <a:rPr lang="en-US" dirty="0" smtClean="0"/>
                        <a:t>Tag Printing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Subscription</a:t>
                      </a:r>
                      <a:r>
                        <a:rPr lang="en-US" baseline="0" dirty="0" smtClean="0"/>
                        <a:t> data printing on tag - </a:t>
                      </a:r>
                      <a:r>
                        <a:rPr lang="en-US" baseline="0" dirty="0" smtClean="0">
                          <a:solidFill>
                            <a:srgbClr val="008000"/>
                          </a:solidFill>
                        </a:rPr>
                        <a:t>complete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Enhance</a:t>
                      </a:r>
                      <a:r>
                        <a:rPr lang="en-US" baseline="0" dirty="0" smtClean="0"/>
                        <a:t> for multiple locations – </a:t>
                      </a:r>
                      <a:r>
                        <a:rPr lang="en-US" baseline="0" dirty="0" smtClean="0">
                          <a:solidFill>
                            <a:srgbClr val="008000"/>
                          </a:solidFill>
                        </a:rPr>
                        <a:t>complete</a:t>
                      </a:r>
                      <a:endParaRPr lang="en-US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806992">
                <a:tc>
                  <a:txBody>
                    <a:bodyPr/>
                    <a:lstStyle/>
                    <a:p>
                      <a:r>
                        <a:rPr lang="en-US" dirty="0" smtClean="0"/>
                        <a:t>Batch Printing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Print Aisle</a:t>
                      </a:r>
                      <a:r>
                        <a:rPr lang="en-US" baseline="0" dirty="0" smtClean="0"/>
                        <a:t> and Section in sequence order - </a:t>
                      </a:r>
                      <a:r>
                        <a:rPr lang="en-US" baseline="0" dirty="0" smtClean="0">
                          <a:solidFill>
                            <a:srgbClr val="008000"/>
                          </a:solidFill>
                        </a:rPr>
                        <a:t>complete</a:t>
                      </a:r>
                      <a:endParaRPr lang="en-US" dirty="0" smtClean="0">
                        <a:solidFill>
                          <a:srgbClr val="008000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806992">
                <a:tc>
                  <a:txBody>
                    <a:bodyPr/>
                    <a:lstStyle/>
                    <a:p>
                      <a:r>
                        <a:rPr lang="en-US" dirty="0" smtClean="0"/>
                        <a:t>Tag Suppression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Suppress</a:t>
                      </a:r>
                      <a:r>
                        <a:rPr lang="en-US" baseline="0" dirty="0" smtClean="0"/>
                        <a:t> items that are not subscribed - </a:t>
                      </a:r>
                      <a:r>
                        <a:rPr lang="en-US" baseline="0" dirty="0" smtClean="0">
                          <a:solidFill>
                            <a:srgbClr val="008000"/>
                          </a:solidFill>
                        </a:rPr>
                        <a:t>complete</a:t>
                      </a:r>
                      <a:endParaRPr lang="en-US" dirty="0" smtClean="0">
                        <a:solidFill>
                          <a:srgbClr val="008000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Review auto-suppression opportunities</a:t>
                      </a:r>
                      <a:endParaRPr lang="en-US" dirty="0"/>
                    </a:p>
                  </a:txBody>
                  <a:tcPr/>
                </a:tc>
              </a:tr>
              <a:tr h="4498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2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35" y="2573340"/>
            <a:ext cx="8229600" cy="34464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482023" y="2960689"/>
            <a:ext cx="8056562" cy="2851150"/>
            <a:chOff x="289" y="1576"/>
            <a:chExt cx="5075" cy="1796"/>
          </a:xfrm>
        </p:grpSpPr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289" y="1584"/>
              <a:ext cx="2543" cy="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001 – 099</a:t>
              </a:r>
              <a:r>
                <a:rPr lang="en-US" sz="1600" dirty="0"/>
                <a:t>	     Designated aisles in Grocery,</a:t>
              </a:r>
            </a:p>
            <a:p>
              <a:pPr algn="l">
                <a:spcBef>
                  <a:spcPct val="50000"/>
                </a:spcBef>
              </a:pPr>
              <a:r>
                <a:rPr lang="en-US" sz="1600" dirty="0"/>
                <a:t>                     Frozen, Dairy, GM/HBC</a:t>
              </a: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289" y="2043"/>
              <a:ext cx="167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201 – 249</a:t>
              </a:r>
              <a:r>
                <a:rPr lang="en-US" sz="1600" dirty="0"/>
                <a:t>	     Natural Foods</a:t>
              </a: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289" y="2262"/>
              <a:ext cx="13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300</a:t>
              </a:r>
              <a:r>
                <a:rPr lang="en-US" sz="1600" dirty="0"/>
                <a:t>	     Produce</a:t>
              </a: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289" y="2482"/>
              <a:ext cx="1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350</a:t>
              </a:r>
              <a:r>
                <a:rPr lang="en-US" sz="1600" dirty="0"/>
                <a:t>	     Floral</a:t>
              </a: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289" y="2701"/>
              <a:ext cx="15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351</a:t>
              </a:r>
              <a:r>
                <a:rPr lang="en-US" sz="1600" dirty="0"/>
                <a:t>	     Greenhouse</a:t>
              </a:r>
            </a:p>
          </p:txBody>
        </p:sp>
        <p:sp>
          <p:nvSpPr>
            <p:cNvPr id="26" name="Text Box 10"/>
            <p:cNvSpPr txBox="1">
              <a:spLocks noChangeArrowheads="1"/>
            </p:cNvSpPr>
            <p:nvPr/>
          </p:nvSpPr>
          <p:spPr bwMode="auto">
            <a:xfrm>
              <a:off x="289" y="2920"/>
              <a:ext cx="127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400</a:t>
              </a:r>
              <a:r>
                <a:rPr lang="en-US" sz="1600" dirty="0"/>
                <a:t>	     Bakery</a:t>
              </a:r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289" y="3160"/>
              <a:ext cx="10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450</a:t>
              </a:r>
              <a:r>
                <a:rPr lang="en-US" sz="1600" dirty="0"/>
                <a:t>	     Deli</a:t>
              </a:r>
            </a:p>
          </p:txBody>
        </p:sp>
        <p:sp>
          <p:nvSpPr>
            <p:cNvPr id="28" name="Text Box 12"/>
            <p:cNvSpPr txBox="1">
              <a:spLocks noChangeArrowheads="1"/>
            </p:cNvSpPr>
            <p:nvPr/>
          </p:nvSpPr>
          <p:spPr bwMode="auto">
            <a:xfrm>
              <a:off x="2885" y="1576"/>
              <a:ext cx="115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500 – 549</a:t>
              </a:r>
              <a:r>
                <a:rPr lang="en-US" sz="1600" dirty="0"/>
                <a:t>	     Meat</a:t>
              </a:r>
            </a:p>
          </p:txBody>
        </p:sp>
        <p:sp>
          <p:nvSpPr>
            <p:cNvPr id="29" name="Text Box 13"/>
            <p:cNvSpPr txBox="1">
              <a:spLocks noChangeArrowheads="1"/>
            </p:cNvSpPr>
            <p:nvPr/>
          </p:nvSpPr>
          <p:spPr bwMode="auto">
            <a:xfrm>
              <a:off x="2885" y="1796"/>
              <a:ext cx="24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600</a:t>
              </a:r>
              <a:r>
                <a:rPr lang="en-US" sz="1600" dirty="0"/>
                <a:t>	     Front Checkout Pallet Drops</a:t>
              </a:r>
            </a:p>
          </p:txBody>
        </p:sp>
        <p:sp>
          <p:nvSpPr>
            <p:cNvPr id="30" name="Text Box 14"/>
            <p:cNvSpPr txBox="1">
              <a:spLocks noChangeArrowheads="1"/>
            </p:cNvSpPr>
            <p:nvPr/>
          </p:nvSpPr>
          <p:spPr bwMode="auto">
            <a:xfrm>
              <a:off x="2885" y="2015"/>
              <a:ext cx="17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601 – 697</a:t>
              </a:r>
              <a:r>
                <a:rPr lang="en-US" sz="1600" dirty="0"/>
                <a:t>	     Checkout Lanes</a:t>
              </a:r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2885" y="2234"/>
              <a:ext cx="188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698 – 699</a:t>
              </a:r>
              <a:r>
                <a:rPr lang="en-US" sz="1600" dirty="0"/>
                <a:t>	     Customer Service</a:t>
              </a:r>
            </a:p>
          </p:txBody>
        </p:sp>
        <p:sp>
          <p:nvSpPr>
            <p:cNvPr id="32" name="Text Box 16"/>
            <p:cNvSpPr txBox="1">
              <a:spLocks noChangeArrowheads="1"/>
            </p:cNvSpPr>
            <p:nvPr/>
          </p:nvSpPr>
          <p:spPr bwMode="auto">
            <a:xfrm>
              <a:off x="2885" y="2454"/>
              <a:ext cx="14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700</a:t>
              </a:r>
              <a:r>
                <a:rPr lang="en-US" sz="1600" dirty="0"/>
                <a:t>	     Pharmacy</a:t>
              </a: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auto">
            <a:xfrm>
              <a:off x="2885" y="2673"/>
              <a:ext cx="122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800</a:t>
              </a:r>
              <a:r>
                <a:rPr lang="en-US" sz="1600" dirty="0"/>
                <a:t>               Liquor</a:t>
              </a:r>
            </a:p>
          </p:txBody>
        </p:sp>
        <p:sp>
          <p:nvSpPr>
            <p:cNvPr id="34" name="Text Box 18"/>
            <p:cNvSpPr txBox="1">
              <a:spLocks noChangeArrowheads="1"/>
            </p:cNvSpPr>
            <p:nvPr/>
          </p:nvSpPr>
          <p:spPr bwMode="auto">
            <a:xfrm>
              <a:off x="2885" y="2893"/>
              <a:ext cx="168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1" dirty="0"/>
                <a:t>900</a:t>
              </a:r>
              <a:r>
                <a:rPr lang="en-US" sz="1600" dirty="0"/>
                <a:t>	     Wall of Values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265743" y="741690"/>
            <a:ext cx="6674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  <a:cs typeface="Arial" pitchFamily="34" charset="0"/>
              </a:rPr>
              <a:t>   Tag Subscription Implementation</a:t>
            </a:r>
            <a:endParaRPr lang="en-US" sz="2800" dirty="0">
              <a:latin typeface="Arial Rounded MT Bold" panose="020F0704030504030204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118" y="1828800"/>
            <a:ext cx="792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High-Level Numbering Guidelines for Store Mapping</a:t>
            </a:r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70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997954"/>
              </p:ext>
            </p:extLst>
          </p:nvPr>
        </p:nvGraphicFramePr>
        <p:xfrm>
          <a:off x="457200" y="548107"/>
          <a:ext cx="5029200" cy="592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Visio" r:id="rId3" imgW="3183941" imgH="4311396" progId="Visio.Drawing.11">
                  <p:embed/>
                </p:oleObj>
              </mc:Choice>
              <mc:Fallback>
                <p:oleObj name="Visio" r:id="rId3" imgW="3183941" imgH="4311396" progId="Visio.Drawing.11">
                  <p:embed/>
                  <p:pic>
                    <p:nvPicPr>
                      <p:cNvPr id="0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48107"/>
                        <a:ext cx="5029200" cy="592889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765363" y="990600"/>
            <a:ext cx="2082007" cy="71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>
                <a:latin typeface="Arial Rounded MT Bold" panose="020F0704030504030204" pitchFamily="34" charset="0"/>
              </a:rPr>
              <a:t>Mapping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028376" y="4165748"/>
            <a:ext cx="2106613" cy="151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15000"/>
              </a:spcBef>
            </a:pPr>
            <a:r>
              <a:rPr lang="en-US" sz="2800" dirty="0">
                <a:latin typeface="Arial Rounded MT Bold" panose="020F0704030504030204" pitchFamily="34" charset="0"/>
              </a:rPr>
              <a:t>Typical </a:t>
            </a:r>
          </a:p>
          <a:p>
            <a:pPr algn="l">
              <a:spcBef>
                <a:spcPct val="15000"/>
              </a:spcBef>
            </a:pPr>
            <a:r>
              <a:rPr lang="en-US" sz="2800" dirty="0">
                <a:latin typeface="Arial Rounded MT Bold" panose="020F0704030504030204" pitchFamily="34" charset="0"/>
              </a:rPr>
              <a:t>Store </a:t>
            </a:r>
          </a:p>
          <a:p>
            <a:pPr algn="l">
              <a:spcBef>
                <a:spcPct val="15000"/>
              </a:spcBef>
            </a:pPr>
            <a:r>
              <a:rPr lang="en-US" sz="2800" dirty="0">
                <a:latin typeface="Arial Rounded MT Bold" panose="020F0704030504030204" pitchFamily="34" charset="0"/>
              </a:rPr>
              <a:t>Layout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867400" y="2892470"/>
            <a:ext cx="381000" cy="6096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tIns="27432" rIns="27432" bIns="2743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800" dirty="0"/>
              <a:t>Check</a:t>
            </a:r>
            <a:br>
              <a:rPr lang="en-US" sz="800" dirty="0"/>
            </a:br>
            <a:r>
              <a:rPr lang="en-US" sz="800" dirty="0"/>
              <a:t>out 1</a:t>
            </a:r>
            <a:endParaRPr lang="en-US" sz="2000" u="sng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48014" y="2906325"/>
            <a:ext cx="381000" cy="56020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tIns="27432" rIns="27432" bIns="2743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800" dirty="0"/>
              <a:t>Check</a:t>
            </a:r>
            <a:br>
              <a:rPr lang="en-US" sz="800" dirty="0"/>
            </a:br>
            <a:r>
              <a:rPr lang="en-US" sz="800" dirty="0"/>
              <a:t>out 2</a:t>
            </a:r>
            <a:endParaRPr lang="en-US" sz="2000" u="sng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061993" y="2906326"/>
            <a:ext cx="381000" cy="6096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tIns="27432" rIns="27432" bIns="2743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800" dirty="0"/>
              <a:t>Check</a:t>
            </a:r>
            <a:br>
              <a:rPr lang="en-US" sz="800" dirty="0"/>
            </a:br>
            <a:r>
              <a:rPr lang="en-US" sz="800" dirty="0"/>
              <a:t>out 3</a:t>
            </a:r>
            <a:endParaRPr lang="en-US" sz="2000" u="sng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7656870" y="2881745"/>
            <a:ext cx="381000" cy="6096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tIns="27432" rIns="27432" bIns="2743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800" dirty="0"/>
              <a:t>Check</a:t>
            </a:r>
            <a:br>
              <a:rPr lang="en-US" sz="800" dirty="0"/>
            </a:br>
            <a:r>
              <a:rPr lang="en-US" sz="800" dirty="0"/>
              <a:t>out 4</a:t>
            </a:r>
            <a:endParaRPr lang="en-US" sz="2000" u="sng" dirty="0"/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867400" y="3249350"/>
            <a:ext cx="381000" cy="2428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tIns="27432" rIns="27432" bIns="274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/>
              <a:t>601</a:t>
            </a:r>
            <a:endParaRPr lang="en-US" sz="2000" u="sng" dirty="0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448014" y="3278332"/>
            <a:ext cx="388938" cy="2428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tIns="27432" rIns="27432" bIns="274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/>
              <a:t>602</a:t>
            </a:r>
            <a:endParaRPr lang="en-US" sz="2000" u="sng" dirty="0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061993" y="3263962"/>
            <a:ext cx="381000" cy="2428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tIns="27432" rIns="27432" bIns="274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/>
              <a:t>603</a:t>
            </a:r>
            <a:endParaRPr lang="en-US" sz="2000" u="sng" dirty="0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656870" y="3223638"/>
            <a:ext cx="381000" cy="2428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tIns="27432" rIns="27432" bIns="2743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dirty="0"/>
              <a:t>604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12682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609600"/>
            <a:ext cx="3983182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 Rounded MT Bold" panose="020F0704030504030204" pitchFamily="34" charset="0"/>
              </a:rPr>
              <a:t>Aisle-Section Labels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1371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Aisle-Section Labels identify all mapped sections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5908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2195" y="3740941"/>
            <a:ext cx="374260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ct val="30000"/>
              </a:spcBef>
              <a:buClr>
                <a:srgbClr val="0066FF"/>
              </a:buClr>
              <a:buFontTx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Every 4’ shelf section or every warehouse rack section</a:t>
            </a:r>
          </a:p>
          <a:p>
            <a:pPr lvl="1">
              <a:spcBef>
                <a:spcPct val="30000"/>
              </a:spcBef>
              <a:buClr>
                <a:srgbClr val="0066FF"/>
              </a:buClr>
              <a:buFontTx/>
              <a:buChar char="•"/>
            </a:pP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(except cosmetics which may be by Mfg. rack)</a:t>
            </a:r>
          </a:p>
          <a:p>
            <a:pPr>
              <a:spcBef>
                <a:spcPct val="30000"/>
              </a:spcBef>
              <a:buClr>
                <a:srgbClr val="0066FF"/>
              </a:buClr>
              <a:buFontTx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Every freezer door</a:t>
            </a:r>
          </a:p>
          <a:p>
            <a:pPr>
              <a:spcBef>
                <a:spcPct val="30000"/>
              </a:spcBef>
              <a:buClr>
                <a:srgbClr val="0066FF"/>
              </a:buClr>
              <a:buFontTx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Every 4’ section of coffin case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jnobr00\AppData\Local\Temp\SNAGHTML1e59b8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52" y="2255294"/>
            <a:ext cx="2286000" cy="104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55294"/>
            <a:ext cx="3352800" cy="297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3418752" y="3215894"/>
            <a:ext cx="2448648" cy="119734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27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new bleach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33487"/>
            <a:ext cx="5105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286000" y="1462087"/>
            <a:ext cx="3886200" cy="5257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2590800" y="5729287"/>
            <a:ext cx="2209800" cy="8382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4800600" y="5729287"/>
            <a:ext cx="2362200" cy="8382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590800" y="5043487"/>
            <a:ext cx="2209800" cy="6858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4800600" y="5043487"/>
            <a:ext cx="2362200" cy="6858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2514600" y="4281487"/>
            <a:ext cx="2362200" cy="7620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4876800" y="4281487"/>
            <a:ext cx="1447800" cy="7620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6324600" y="4281487"/>
            <a:ext cx="838200" cy="7620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2438400" y="3519487"/>
            <a:ext cx="2133600" cy="7620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4572000" y="3519487"/>
            <a:ext cx="2590800" cy="7620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2362200" y="2757487"/>
            <a:ext cx="1295400" cy="7620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3657600" y="2757487"/>
            <a:ext cx="1295400" cy="7620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4953000" y="2757487"/>
            <a:ext cx="1143000" cy="7620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096000" y="2757487"/>
            <a:ext cx="1066800" cy="7620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2209800" y="1690687"/>
            <a:ext cx="685800" cy="9906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2895600" y="1690687"/>
            <a:ext cx="609600" cy="10668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auto">
          <a:xfrm>
            <a:off x="3505200" y="1690687"/>
            <a:ext cx="533400" cy="10668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Rectangle 28"/>
          <p:cNvSpPr>
            <a:spLocks noChangeArrowheads="1"/>
          </p:cNvSpPr>
          <p:nvPr/>
        </p:nvSpPr>
        <p:spPr bwMode="auto">
          <a:xfrm>
            <a:off x="4038600" y="1690687"/>
            <a:ext cx="609600" cy="10668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auto">
          <a:xfrm>
            <a:off x="4648200" y="1690687"/>
            <a:ext cx="1066800" cy="10668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Rectangle 30"/>
          <p:cNvSpPr>
            <a:spLocks noChangeArrowheads="1"/>
          </p:cNvSpPr>
          <p:nvPr/>
        </p:nvSpPr>
        <p:spPr bwMode="auto">
          <a:xfrm>
            <a:off x="5715000" y="1690687"/>
            <a:ext cx="762000" cy="10668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" name="Rectangle 32"/>
          <p:cNvSpPr>
            <a:spLocks noChangeArrowheads="1"/>
          </p:cNvSpPr>
          <p:nvPr/>
        </p:nvSpPr>
        <p:spPr bwMode="auto">
          <a:xfrm>
            <a:off x="6400800" y="4357687"/>
            <a:ext cx="60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b="1" dirty="0"/>
              <a:t>X</a:t>
            </a:r>
          </a:p>
        </p:txBody>
      </p:sp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6324600" y="2757487"/>
            <a:ext cx="5222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000" b="1" dirty="0"/>
              <a:t>X</a:t>
            </a:r>
          </a:p>
        </p:txBody>
      </p:sp>
      <p:sp>
        <p:nvSpPr>
          <p:cNvPr id="29" name="Text Box 34"/>
          <p:cNvSpPr txBox="1">
            <a:spLocks noChangeArrowheads="1"/>
          </p:cNvSpPr>
          <p:nvPr/>
        </p:nvSpPr>
        <p:spPr bwMode="auto">
          <a:xfrm>
            <a:off x="2590800" y="6186487"/>
            <a:ext cx="3048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1</a:t>
            </a:r>
            <a:endParaRPr lang="en-US" sz="2400" b="1" dirty="0"/>
          </a:p>
        </p:txBody>
      </p: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4800600" y="6186487"/>
            <a:ext cx="3048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2</a:t>
            </a:r>
            <a:endParaRPr lang="en-US" sz="2400" b="1" dirty="0"/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2590800" y="5348287"/>
            <a:ext cx="3048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3</a:t>
            </a:r>
            <a:endParaRPr lang="en-US" sz="2400" b="1" dirty="0"/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4800600" y="5348287"/>
            <a:ext cx="3048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4</a:t>
            </a:r>
            <a:endParaRPr lang="en-US" sz="2400" b="1" dirty="0"/>
          </a:p>
        </p:txBody>
      </p:sp>
      <p:sp>
        <p:nvSpPr>
          <p:cNvPr id="33" name="Text Box 38"/>
          <p:cNvSpPr txBox="1">
            <a:spLocks noChangeArrowheads="1"/>
          </p:cNvSpPr>
          <p:nvPr/>
        </p:nvSpPr>
        <p:spPr bwMode="auto">
          <a:xfrm>
            <a:off x="2514600" y="4662487"/>
            <a:ext cx="3048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5</a:t>
            </a:r>
            <a:endParaRPr lang="en-US" sz="2400" b="1" dirty="0"/>
          </a:p>
        </p:txBody>
      </p:sp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4876800" y="4662487"/>
            <a:ext cx="3048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6</a:t>
            </a:r>
            <a:endParaRPr lang="en-US" sz="2400" b="1" dirty="0"/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2438400" y="3900487"/>
            <a:ext cx="3048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7</a:t>
            </a:r>
            <a:endParaRPr lang="en-US" sz="2400" b="1" dirty="0"/>
          </a:p>
        </p:txBody>
      </p:sp>
      <p:sp>
        <p:nvSpPr>
          <p:cNvPr id="36" name="Text Box 41"/>
          <p:cNvSpPr txBox="1">
            <a:spLocks noChangeArrowheads="1"/>
          </p:cNvSpPr>
          <p:nvPr/>
        </p:nvSpPr>
        <p:spPr bwMode="auto">
          <a:xfrm>
            <a:off x="4572000" y="3900487"/>
            <a:ext cx="3048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8</a:t>
            </a:r>
            <a:endParaRPr lang="en-US" sz="2400" b="1" dirty="0"/>
          </a:p>
        </p:txBody>
      </p:sp>
      <p:sp>
        <p:nvSpPr>
          <p:cNvPr id="37" name="Text Box 42"/>
          <p:cNvSpPr txBox="1">
            <a:spLocks noChangeArrowheads="1"/>
          </p:cNvSpPr>
          <p:nvPr/>
        </p:nvSpPr>
        <p:spPr bwMode="auto">
          <a:xfrm>
            <a:off x="2362200" y="3138487"/>
            <a:ext cx="3048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9</a:t>
            </a:r>
            <a:endParaRPr lang="en-US" sz="2400" b="1" dirty="0"/>
          </a:p>
        </p:txBody>
      </p:sp>
      <p:sp>
        <p:nvSpPr>
          <p:cNvPr id="38" name="Text Box 43"/>
          <p:cNvSpPr txBox="1">
            <a:spLocks noChangeArrowheads="1"/>
          </p:cNvSpPr>
          <p:nvPr/>
        </p:nvSpPr>
        <p:spPr bwMode="auto">
          <a:xfrm>
            <a:off x="3657600" y="3138487"/>
            <a:ext cx="5334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10</a:t>
            </a:r>
            <a:endParaRPr lang="en-US" sz="2400" b="1" dirty="0"/>
          </a:p>
        </p:txBody>
      </p:sp>
      <p:sp>
        <p:nvSpPr>
          <p:cNvPr id="39" name="Text Box 44"/>
          <p:cNvSpPr txBox="1">
            <a:spLocks noChangeArrowheads="1"/>
          </p:cNvSpPr>
          <p:nvPr/>
        </p:nvSpPr>
        <p:spPr bwMode="auto">
          <a:xfrm>
            <a:off x="4953000" y="3138487"/>
            <a:ext cx="5334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11</a:t>
            </a:r>
            <a:endParaRPr lang="en-US" sz="2400" b="1" dirty="0"/>
          </a:p>
        </p:txBody>
      </p:sp>
      <p:sp>
        <p:nvSpPr>
          <p:cNvPr id="40" name="Text Box 45"/>
          <p:cNvSpPr txBox="1">
            <a:spLocks noChangeArrowheads="1"/>
          </p:cNvSpPr>
          <p:nvPr/>
        </p:nvSpPr>
        <p:spPr bwMode="auto">
          <a:xfrm>
            <a:off x="2209800" y="2300287"/>
            <a:ext cx="5334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12</a:t>
            </a:r>
            <a:endParaRPr lang="en-US" sz="2400" b="1" dirty="0"/>
          </a:p>
        </p:txBody>
      </p:sp>
      <p:sp>
        <p:nvSpPr>
          <p:cNvPr id="41" name="Text Box 46"/>
          <p:cNvSpPr txBox="1">
            <a:spLocks noChangeArrowheads="1"/>
          </p:cNvSpPr>
          <p:nvPr/>
        </p:nvSpPr>
        <p:spPr bwMode="auto">
          <a:xfrm>
            <a:off x="2895600" y="2300287"/>
            <a:ext cx="5334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13</a:t>
            </a:r>
            <a:endParaRPr lang="en-US" sz="2400" b="1" dirty="0"/>
          </a:p>
        </p:txBody>
      </p:sp>
      <p:sp>
        <p:nvSpPr>
          <p:cNvPr id="42" name="Text Box 47"/>
          <p:cNvSpPr txBox="1">
            <a:spLocks noChangeArrowheads="1"/>
          </p:cNvSpPr>
          <p:nvPr/>
        </p:nvSpPr>
        <p:spPr bwMode="auto">
          <a:xfrm>
            <a:off x="3505200" y="2300287"/>
            <a:ext cx="5334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14</a:t>
            </a:r>
            <a:endParaRPr lang="en-US" sz="2400" b="1" dirty="0"/>
          </a:p>
        </p:txBody>
      </p:sp>
      <p:sp>
        <p:nvSpPr>
          <p:cNvPr id="43" name="Text Box 48"/>
          <p:cNvSpPr txBox="1">
            <a:spLocks noChangeArrowheads="1"/>
          </p:cNvSpPr>
          <p:nvPr/>
        </p:nvSpPr>
        <p:spPr bwMode="auto">
          <a:xfrm>
            <a:off x="4038600" y="2300287"/>
            <a:ext cx="5334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15</a:t>
            </a:r>
            <a:endParaRPr lang="en-US" sz="2400" b="1" dirty="0"/>
          </a:p>
        </p:txBody>
      </p:sp>
      <p:sp>
        <p:nvSpPr>
          <p:cNvPr id="44" name="Text Box 49"/>
          <p:cNvSpPr txBox="1">
            <a:spLocks noChangeArrowheads="1"/>
          </p:cNvSpPr>
          <p:nvPr/>
        </p:nvSpPr>
        <p:spPr bwMode="auto">
          <a:xfrm>
            <a:off x="4724400" y="2300287"/>
            <a:ext cx="5334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16</a:t>
            </a:r>
            <a:endParaRPr lang="en-US" sz="2400" b="1" dirty="0"/>
          </a:p>
        </p:txBody>
      </p:sp>
      <p:sp>
        <p:nvSpPr>
          <p:cNvPr id="45" name="Text Box 50"/>
          <p:cNvSpPr txBox="1">
            <a:spLocks noChangeArrowheads="1"/>
          </p:cNvSpPr>
          <p:nvPr/>
        </p:nvSpPr>
        <p:spPr bwMode="auto">
          <a:xfrm>
            <a:off x="5715000" y="2300287"/>
            <a:ext cx="53340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b="1" dirty="0"/>
              <a:t>17</a:t>
            </a:r>
            <a:endParaRPr lang="en-US" sz="2400" b="1" dirty="0"/>
          </a:p>
        </p:txBody>
      </p:sp>
      <p:sp>
        <p:nvSpPr>
          <p:cNvPr id="47" name="Text Box 9"/>
          <p:cNvSpPr txBox="1">
            <a:spLocks noChangeArrowheads="1"/>
          </p:cNvSpPr>
          <p:nvPr/>
        </p:nvSpPr>
        <p:spPr bwMode="auto">
          <a:xfrm>
            <a:off x="4038600" y="1538287"/>
            <a:ext cx="1731963" cy="482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400" b="1" dirty="0"/>
              <a:t>4’  Section</a:t>
            </a: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6324600" y="1309687"/>
            <a:ext cx="990600" cy="10953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1600" b="1" dirty="0"/>
              <a:t>“X’s” in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1600" b="1" dirty="0"/>
              <a:t>next 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1600" b="1" dirty="0"/>
              <a:t>section</a:t>
            </a:r>
          </a:p>
        </p:txBody>
      </p:sp>
      <p:sp>
        <p:nvSpPr>
          <p:cNvPr id="49" name="Text Box 51"/>
          <p:cNvSpPr txBox="1">
            <a:spLocks noChangeArrowheads="1"/>
          </p:cNvSpPr>
          <p:nvPr/>
        </p:nvSpPr>
        <p:spPr bwMode="auto">
          <a:xfrm>
            <a:off x="2120900" y="304800"/>
            <a:ext cx="457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00539F">
                        <a:alpha val="70000"/>
                      </a:srgbClr>
                    </a:gs>
                    <a:gs pos="50000">
                      <a:srgbClr val="00539F">
                        <a:gamma/>
                        <a:shade val="46275"/>
                        <a:invGamma/>
                      </a:srgbClr>
                    </a:gs>
                    <a:gs pos="100000">
                      <a:srgbClr val="00539F">
                        <a:alpha val="70000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>
              <a:tabLst>
                <a:tab pos="14859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algn="l">
              <a:tabLst>
                <a:tab pos="14859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tabLst>
                <a:tab pos="14859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tabLst>
                <a:tab pos="14859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tabLst>
                <a:tab pos="14859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4859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4859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4859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4859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b="1" dirty="0" smtClean="0">
                <a:latin typeface="Verdana" pitchFamily="34" charset="0"/>
              </a:rPr>
              <a:t>Completed Subscription of 4’ Section</a:t>
            </a:r>
          </a:p>
        </p:txBody>
      </p:sp>
      <p:pic>
        <p:nvPicPr>
          <p:cNvPr id="6146" name="Picture 2" descr="C:\Users\jnobr00\AppData\Local\Temp\SNAGHTML1e5f05b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7" y="1213519"/>
            <a:ext cx="21050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3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 autoUpdateAnimBg="0"/>
      <p:bldP spid="30" grpId="0" animBg="1" autoUpdateAnimBg="0"/>
      <p:bldP spid="31" grpId="0" animBg="1" autoUpdateAnimBg="0"/>
      <p:bldP spid="32" grpId="0" animBg="1" autoUpdateAnimBg="0"/>
      <p:bldP spid="33" grpId="0" animBg="1" autoUpdateAnimBg="0"/>
      <p:bldP spid="34" grpId="0" animBg="1" autoUpdateAnimBg="0"/>
      <p:bldP spid="35" grpId="0" animBg="1" autoUpdateAnimBg="0"/>
      <p:bldP spid="36" grpId="0" animBg="1" autoUpdateAnimBg="0"/>
      <p:bldP spid="37" grpId="0" animBg="1" autoUpdateAnimBg="0"/>
      <p:bldP spid="38" grpId="0" animBg="1" autoUpdateAnimBg="0"/>
      <p:bldP spid="39" grpId="0" animBg="1" autoUpdateAnimBg="0"/>
      <p:bldP spid="40" grpId="0" animBg="1" autoUpdateAnimBg="0"/>
      <p:bldP spid="41" grpId="0" animBg="1" autoUpdateAnimBg="0"/>
      <p:bldP spid="42" grpId="0" animBg="1" autoUpdateAnimBg="0"/>
      <p:bldP spid="43" grpId="0" animBg="1" autoUpdateAnimBg="0"/>
      <p:bldP spid="44" grpId="0" animBg="1" autoUpdateAnimBg="0"/>
      <p:bldP spid="45" grpId="0" animBg="1" autoUpdateAnimBg="0"/>
      <p:bldP spid="4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</a:rPr>
              <a:t>ISP Screen Shots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r="12019"/>
          <a:stretch/>
        </p:blipFill>
        <p:spPr bwMode="auto">
          <a:xfrm>
            <a:off x="609600" y="1570703"/>
            <a:ext cx="3733800" cy="2239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91548" y="1600200"/>
            <a:ext cx="3733800" cy="2209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066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53448" y="1082171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Maintenance Menu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3883742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Tag Subscription Menu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99512" y="4343401"/>
            <a:ext cx="3771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main 4 options on the ISP for Tag Subscription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View Aisle/Section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View specific item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Request Tags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Batch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>
            <a:off x="4650658" y="4369664"/>
            <a:ext cx="306324" cy="18025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3" y="4343401"/>
            <a:ext cx="369682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9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</a:rPr>
              <a:t>Handheld Tag Subscription Screens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371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10" y="1371600"/>
            <a:ext cx="206969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71600"/>
            <a:ext cx="1981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2812026" y="2247900"/>
            <a:ext cx="304800" cy="1211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410200" y="2187321"/>
            <a:ext cx="304800" cy="1211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90908"/>
            <a:ext cx="1981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0" y="3549134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There are 7 menu options on the Handhelds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800" y="4191000"/>
            <a:ext cx="678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Re-Sequence a specific 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items to a 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Remove Items from a section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View specific UPC Aisle/Section/Shelf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all items in a specific Aisle/Section location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Request a set of tags for a range of Aisle/Section locations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Apply Aisle/Section/shelf values from the Handheld to the ISP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385</Words>
  <Application>Microsoft Office PowerPoint</Application>
  <PresentationFormat>On-screen Show (4:3)</PresentationFormat>
  <Paragraphs>124</Paragraphs>
  <Slides>13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Rounded MT Bold</vt:lpstr>
      <vt:lpstr>Calibri</vt:lpstr>
      <vt:lpstr>Verdana</vt:lpstr>
      <vt:lpstr>Office Theme</vt:lpstr>
      <vt:lpstr>Visio</vt:lpstr>
      <vt:lpstr>Tag Subscription</vt:lpstr>
      <vt:lpstr>PowerPoint Presentation</vt:lpstr>
      <vt:lpstr>Functional Bridge</vt:lpstr>
      <vt:lpstr>PowerPoint Presentation</vt:lpstr>
      <vt:lpstr>Mapping</vt:lpstr>
      <vt:lpstr>PowerPoint Presentation</vt:lpstr>
      <vt:lpstr>PowerPoint Presentation</vt:lpstr>
      <vt:lpstr>ISP Screen Shots</vt:lpstr>
      <vt:lpstr>Handheld Tag Subscription Screens</vt:lpstr>
      <vt:lpstr>Medium Retail Tags</vt:lpstr>
      <vt:lpstr>Small Reg. Retail Tags</vt:lpstr>
      <vt:lpstr>Example of Aisle/Section/Shelf</vt:lpstr>
      <vt:lpstr>PowerPoint Presentation</vt:lpstr>
    </vt:vector>
  </TitlesOfParts>
  <Company>SUPERVALU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Tag Subscription</dc:title>
  <dc:creator>Tom Tinsley</dc:creator>
  <cp:lastModifiedBy>Craig McWilliam</cp:lastModifiedBy>
  <cp:revision>66</cp:revision>
  <cp:lastPrinted>2016-01-14T17:41:22Z</cp:lastPrinted>
  <dcterms:created xsi:type="dcterms:W3CDTF">2013-12-13T21:01:46Z</dcterms:created>
  <dcterms:modified xsi:type="dcterms:W3CDTF">2017-03-17T19:31:55Z</dcterms:modified>
</cp:coreProperties>
</file>